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1EBF77C-BED5-42D0-A575-CFBF234BE002}">
  <a:tblStyle styleId="{B1EBF77C-BED5-42D0-A575-CFBF234BE0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aleway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5.xml"/><Relationship Id="rId33" Type="http://schemas.openxmlformats.org/officeDocument/2006/relationships/font" Target="fonts/Lato-bold.fntdata"/><Relationship Id="rId10" Type="http://schemas.openxmlformats.org/officeDocument/2006/relationships/slide" Target="slides/slide4.xml"/><Relationship Id="rId32" Type="http://schemas.openxmlformats.org/officeDocument/2006/relationships/font" Target="fonts/Lato-regular.fntdata"/><Relationship Id="rId13" Type="http://schemas.openxmlformats.org/officeDocument/2006/relationships/slide" Target="slides/slide7.xml"/><Relationship Id="rId35" Type="http://schemas.openxmlformats.org/officeDocument/2006/relationships/font" Target="fonts/Lato-boldItalic.fntdata"/><Relationship Id="rId12" Type="http://schemas.openxmlformats.org/officeDocument/2006/relationships/slide" Target="slides/slide6.xml"/><Relationship Id="rId34" Type="http://schemas.openxmlformats.org/officeDocument/2006/relationships/font" Target="fonts/Lat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23630543_5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2363054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965474a9_3_3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965474a9_3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965474a9_3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965474a9_3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cb9a0b07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cb9a0b07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cb9a0b074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cb9a0b074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e965474a9_3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e965474a9_3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b9a0b074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cb9a0b074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hyperlink" Target="http://googletranslate.blogspot.com/2015/10/futbol-translated.html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theguardian.com/news/datablog/2014/sep/26/europeans-multiple-languages-uk-ireland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hyperlink" Target="http://travel.trade.gov/view/m-2015-O-001/index.html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hyperlink" Target="http://heathbrothers.com/presentations" TargetMode="External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인상 깊은 프레젠테이션 만들기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Chip Heath와 Dan Heath의 가이드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50" name="Google Shape;150;p22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type="title"/>
          </p:nvPr>
        </p:nvSpPr>
        <p:spPr>
          <a:xfrm>
            <a:off x="283100" y="712150"/>
            <a:ext cx="66294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언어 장벽으로 인해 알베르토는 외로움을 느끼고 마르코스의 비즈니스는 타격을 입었습니다.</a:t>
            </a:r>
            <a:endParaRPr/>
          </a:p>
        </p:txBody>
      </p:sp>
      <p:grpSp>
        <p:nvGrpSpPr>
          <p:cNvPr id="152" name="Google Shape;152;p22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53" name="Google Shape;153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슬라이드에 메모지를 붙이기 위한 덕트 테이프 조각" id="154" name="Google Shape;154;p22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p2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팁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가능하면 여러 다른 상황에 놓여 있는 사람들에 관해 이야기하세요. 하지만 모든 인물이 여러분의 해결 방법에서 혜택을 얻을 수 있는 상황이어야 합니다.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3"/>
          <p:cNvPicPr preferRelativeResize="0"/>
          <p:nvPr/>
        </p:nvPicPr>
        <p:blipFill rotWithShape="1">
          <a:blip r:embed="rId3">
            <a:alphaModFix/>
          </a:blip>
          <a:srcRect b="15074" l="0" r="0" t="0"/>
          <a:stretch/>
        </p:blipFill>
        <p:spPr>
          <a:xfrm>
            <a:off x="0" y="0"/>
            <a:ext cx="914399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3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800">
                <a:solidFill>
                  <a:schemeClr val="accent5"/>
                </a:solidFill>
              </a:rPr>
              <a:t>그러던 마르코스는 Google 번역을 발견했습니다</a:t>
            </a:r>
            <a:endParaRPr b="1" sz="28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</a:rPr>
              <a:t>이제 손님은 앱을 사용하여 자신의 카메라 문제를 말할 수 있습니다.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ko">
                <a:solidFill>
                  <a:schemeClr val="lt1"/>
                </a:solidFill>
              </a:rPr>
              <a:t>손님이 무엇을 원하는지 정확히 파악하게 된 마르코스는 친절하고 고객 개개인에 맞는 경험을 선사할 수 있게 되었습니다.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8.18 PM.png" id="167" name="Google Shape;167;p24"/>
          <p:cNvPicPr preferRelativeResize="0"/>
          <p:nvPr/>
        </p:nvPicPr>
        <p:blipFill rotWithShape="1">
          <a:blip r:embed="rId3">
            <a:alphaModFix/>
          </a:blip>
          <a:srcRect b="0" l="26321" r="26321" t="0"/>
          <a:stretch/>
        </p:blipFill>
        <p:spPr>
          <a:xfrm>
            <a:off x="0" y="0"/>
            <a:ext cx="45672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dk1"/>
                </a:solidFill>
              </a:rPr>
              <a:t>작은 호의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ko" sz="1800">
                <a:solidFill>
                  <a:srgbClr val="000000"/>
                </a:solidFill>
              </a:rPr>
              <a:t>개리와 글렌 코치는 스페인어를 할 줄 몰랐습니다.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ko" sz="1800">
                <a:solidFill>
                  <a:srgbClr val="000000"/>
                </a:solidFill>
              </a:rPr>
              <a:t>그들은 Google 번역을 사용하여 알베르토를 초대했습니다. “축구하고 싶니?”... “레프트 윙 수비를 할 수 있겠니?”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69" name="Google Shape;169;p24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70" name="Google Shape;170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슬라이드에 메모지를 붙이기 위한 덕트 테이프 조각" id="171" name="Google Shape;171;p24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Google Shape;172;p24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팁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자신의 해결 방법이 이야기 속의 인물이 목표를 이루는 데 어떻게 도움이 되는지 보여 주세요.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5329" l="0" r="11111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200">
                <a:solidFill>
                  <a:schemeClr val="accent5"/>
                </a:solidFill>
              </a:rPr>
              <a:t>아웃사이더에서 스타로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ko" sz="2100"/>
              <a:t>알베르토는 21차례의 경기에서 30골을 기록했습니다. 현재 알베르토는 프리미어 리그의 여러 프로 클럽에서 스카우트 요청을 받고 있습니다. 그리고 그는 팀 동료들의 애정을 듬뿍 받고 있습니다.</a:t>
            </a:r>
            <a:endParaRPr b="0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ko" sz="16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알베르토의 이야기를 담은 짧은 동영상 보기</a:t>
            </a:r>
            <a:endParaRPr sz="2400" u="sng">
              <a:solidFill>
                <a:schemeClr val="accent5"/>
              </a:solidFill>
            </a:endParaRPr>
          </a:p>
        </p:txBody>
      </p:sp>
      <p:grpSp>
        <p:nvGrpSpPr>
          <p:cNvPr id="179" name="Google Shape;179;p25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80" name="Google Shape;180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슬라이드에 메모지를 붙이기 위한 덕트 테이프 조각" id="181" name="Google Shape;181;p25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2" name="Google Shape;182;p25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팁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알베르토가 번역 앱을 통해 배운 복잡한 기술과 21차례의 경기에서 30골을 기록한 사실과 같은 구체적인 정보를 활용하면 이야기에 신뢰성이 더해집니다.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슬라이드에 메모지를 붙이기 위한 덕트 테이프 조각" id="188" name="Google Shape;188;p26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6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예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26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사람들은 예로 든 이야기가 얼마나 자주 일어나는 일인지 혹은 드물게 일어나는지 </a:t>
            </a:r>
            <a:br>
              <a:rPr lang="ko" sz="12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알아야 합니다.</a:t>
            </a: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1~2개의 통계를 선택하여 가능한 한 구체적으로 만드세요. 일반적으로 통계는 흡인력이 있지는 않지만, 이를 뒤집을 몇몇 전략이 있습니다.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ko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연관</a:t>
            </a:r>
            <a:br>
              <a:rPr lang="ko" sz="14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이미 들려준 이야기의 맥락 속에 데이터를 담아 전달하세요.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ko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비교</a:t>
            </a:r>
            <a:br>
              <a:rPr lang="ko" sz="14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큰 숫자는 익숙한 맥락에 담아 이해하기 쉽게 만드세요.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2300"/>
              <a:t>마르코스는 가게에서 Google 번역 앱을 자주 사용할 수 밖에 없습니다.</a:t>
            </a:r>
            <a:endParaRPr b="0" sz="2300"/>
          </a:p>
          <a:p>
            <a:pPr indent="0" lvl="0" marL="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rPr lang="ko"/>
              <a:t>EU에는</a:t>
            </a:r>
            <a:r>
              <a:rPr lang="ko"/>
              <a:t> </a:t>
            </a:r>
            <a:r>
              <a:rPr lang="ko">
                <a:solidFill>
                  <a:schemeClr val="accent5"/>
                </a:solidFill>
              </a:rPr>
              <a:t>공식적으로 인정받은 언어가 23가지</a:t>
            </a:r>
            <a:r>
              <a:rPr lang="ko"/>
              <a:t> 있습니다</a:t>
            </a:r>
            <a:endParaRPr/>
          </a:p>
        </p:txBody>
      </p:sp>
      <p:sp>
        <p:nvSpPr>
          <p:cNvPr id="196" name="Google Shape;196;p27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출처:</a:t>
            </a:r>
            <a:r>
              <a:rPr lang="ko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ko" sz="12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theguardian.com</a:t>
            </a:r>
            <a:endParaRPr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97" name="Google Shape;197;p27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98" name="Google Shape;198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슬라이드에 메모지를 붙이기 위한 덕트 테이프 조각" id="199" name="Google Shape;199;p27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0" name="Google Shape;200;p2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팁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데이터를 단독으로 사용하지 마세요. 마르코스의 가게와 같이 항상 이미 들려준 이야기와 데이터를 관련지으세요.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1800">
                <a:solidFill>
                  <a:schemeClr val="lt2"/>
                </a:solidFill>
              </a:rPr>
              <a:t>2015년에 5,000만 명 이상의 미국인이 해외여행을 했습니다.</a:t>
            </a:r>
            <a:endParaRPr b="0"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>
                <a:solidFill>
                  <a:schemeClr val="lt2"/>
                </a:solidFill>
              </a:rPr>
              <a:t>이 수는</a:t>
            </a:r>
            <a:r>
              <a:rPr lang="ko" sz="3300">
                <a:solidFill>
                  <a:schemeClr val="lt2"/>
                </a:solidFill>
              </a:rPr>
              <a:t> </a:t>
            </a:r>
            <a:r>
              <a:rPr lang="ko" sz="3300"/>
              <a:t>캘리포니아</a:t>
            </a:r>
            <a:r>
              <a:rPr lang="ko" sz="3300">
                <a:solidFill>
                  <a:schemeClr val="lt2"/>
                </a:solidFill>
              </a:rPr>
              <a:t> </a:t>
            </a:r>
            <a:r>
              <a:rPr lang="ko" sz="5200">
                <a:solidFill>
                  <a:schemeClr val="lt2"/>
                </a:solidFill>
              </a:rPr>
              <a:t>와 </a:t>
            </a:r>
            <a:r>
              <a:rPr lang="ko" sz="5200"/>
              <a:t>텍사스</a:t>
            </a:r>
            <a:r>
              <a:rPr lang="ko" sz="5200">
                <a:solidFill>
                  <a:schemeClr val="lt2"/>
                </a:solidFill>
              </a:rPr>
              <a:t> </a:t>
            </a:r>
            <a:r>
              <a:rPr lang="ko" sz="5200">
                <a:solidFill>
                  <a:schemeClr val="lt2"/>
                </a:solidFill>
              </a:rPr>
              <a:t>의 </a:t>
            </a:r>
            <a:br>
              <a:rPr lang="ko" sz="3400">
                <a:solidFill>
                  <a:schemeClr val="lt2"/>
                </a:solidFill>
              </a:rPr>
            </a:br>
            <a:r>
              <a:rPr lang="ko" sz="5500">
                <a:solidFill>
                  <a:schemeClr val="lt2"/>
                </a:solidFill>
              </a:rPr>
              <a:t>인구를 합친</a:t>
            </a:r>
            <a:r>
              <a:rPr lang="ko" sz="5000">
                <a:solidFill>
                  <a:schemeClr val="lt2"/>
                </a:solidFill>
              </a:rPr>
              <a:t> </a:t>
            </a:r>
            <a:br>
              <a:rPr lang="ko" sz="3400">
                <a:solidFill>
                  <a:schemeClr val="lt2"/>
                </a:solidFill>
              </a:rPr>
            </a:br>
            <a:r>
              <a:rPr lang="ko" sz="4000">
                <a:solidFill>
                  <a:schemeClr val="lt2"/>
                </a:solidFill>
              </a:rPr>
              <a:t>수보다 많습니다</a:t>
            </a:r>
            <a:endParaRPr sz="4000">
              <a:solidFill>
                <a:schemeClr val="lt2"/>
              </a:solidFill>
            </a:endParaRPr>
          </a:p>
        </p:txBody>
      </p:sp>
      <p:pic>
        <p:nvPicPr>
          <p:cNvPr id="206" name="Google Shape;206;p28"/>
          <p:cNvPicPr preferRelativeResize="0"/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>
            <a:off x="6259750" y="476100"/>
            <a:ext cx="2480925" cy="24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4651375" y="1297750"/>
            <a:ext cx="3031200" cy="3031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8" name="Google Shape;208;p2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209" name="Google Shape;209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슬라이드에 메모지를 붙이기 위한 덕트 테이프 조각" id="210" name="Google Shape;210;p28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1" name="Google Shape;211;p2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팁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숫자가 쉽게 이해하기에 너무 크거나 너무 작을 때는 익숙한 것과 비교하여 설명하세요.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12" name="Google Shape;212;p28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출처:</a:t>
            </a:r>
            <a:r>
              <a:rPr lang="ko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ko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travel.trade.gov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슬라이드에 메모지를 붙이기 위한 덕트 테이프 조각" id="218" name="Google Shape;218;p2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</a:t>
            </a:r>
            <a:r>
              <a:rPr b="1" lang="ko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마무리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0" name="Google Shape;220;p29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다음 슬라이드 중 하나 이상을 포함하여 제품 또는 아이디어에 신뢰성을 주세요.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ko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주요 성과</a:t>
            </a:r>
            <a:br>
              <a:rPr lang="ko" sz="12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무엇을 성취했으며 마저 처리해야 할 </a:t>
            </a:r>
            <a:br>
              <a:rPr lang="ko" sz="12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일은 무엇인가요?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ko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추천사</a:t>
            </a:r>
            <a:br>
              <a:rPr lang="ko" sz="12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자신의 아이디어를 지지하는 사람 또는 지지하지 않는 사람은 누구인가요?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ko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다음 단계</a:t>
            </a:r>
            <a:br>
              <a:rPr lang="ko" sz="12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어떻게 하면 청중이 참여하거나 더 많은 것을 발견할 수 있나요?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2"/>
                </a:solidFill>
              </a:rPr>
              <a:t>주요 성과</a:t>
            </a:r>
            <a:endParaRPr>
              <a:solidFill>
                <a:schemeClr val="lt2"/>
              </a:solidFill>
            </a:endParaRPr>
          </a:p>
        </p:txBody>
      </p:sp>
      <p:graphicFrame>
        <p:nvGraphicFramePr>
          <p:cNvPr id="226" name="Google Shape;226;p30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{B1EBF77C-BED5-42D0-A575-CFBF234BE002}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solidFill>
                            <a:srgbClr val="FFFFFF"/>
                          </a:solidFill>
                        </a:rPr>
                        <a:t>2014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>
                          <a:solidFill>
                            <a:srgbClr val="FFFFFF"/>
                          </a:solidFill>
                        </a:rPr>
                        <a:t>2015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227" name="Google Shape;227;p30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28" name="Google Shape;228;p30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2014년 10월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29" name="Google Shape;229;p30"/>
          <p:cNvSpPr txBox="1"/>
          <p:nvPr>
            <p:ph idx="4294967295" type="body"/>
          </p:nvPr>
        </p:nvSpPr>
        <p:spPr>
          <a:xfrm>
            <a:off x="646175" y="1560476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400"/>
              <a:t>Chrome 확장 프로그램으로 웹페이지 번역</a:t>
            </a:r>
            <a:endParaRPr sz="1400"/>
          </a:p>
        </p:txBody>
      </p:sp>
      <p:sp>
        <p:nvSpPr>
          <p:cNvPr id="230" name="Google Shape;230;p30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2015년 8월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1" name="Google Shape;231;p30"/>
          <p:cNvSpPr txBox="1"/>
          <p:nvPr>
            <p:ph idx="4294967295" type="body"/>
          </p:nvPr>
        </p:nvSpPr>
        <p:spPr>
          <a:xfrm>
            <a:off x="3251009" y="3993750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400"/>
              <a:t>Android 시계를 통해 </a:t>
            </a:r>
            <a:br>
              <a:rPr lang="ko" sz="1400"/>
            </a:br>
            <a:r>
              <a:rPr lang="ko" sz="1400"/>
              <a:t>대화 번역</a:t>
            </a:r>
            <a:endParaRPr sz="1400"/>
          </a:p>
        </p:txBody>
      </p:sp>
      <p:sp>
        <p:nvSpPr>
          <p:cNvPr id="232" name="Google Shape;232;p30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2015년 10월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3" name="Google Shape;233;p30"/>
          <p:cNvSpPr txBox="1"/>
          <p:nvPr>
            <p:ph idx="4294967295" type="body"/>
          </p:nvPr>
        </p:nvSpPr>
        <p:spPr>
          <a:xfrm>
            <a:off x="5091049" y="156047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400"/>
              <a:t>앱에서 텍스트 번역</a:t>
            </a:r>
            <a:endParaRPr sz="1400"/>
          </a:p>
        </p:txBody>
      </p:sp>
      <p:sp>
        <p:nvSpPr>
          <p:cNvPr id="234" name="Google Shape;234;p30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</a:rPr>
              <a:t>2015년 11월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5" name="Google Shape;235;p30"/>
          <p:cNvSpPr txBox="1"/>
          <p:nvPr>
            <p:ph idx="4294967295" type="body"/>
          </p:nvPr>
        </p:nvSpPr>
        <p:spPr>
          <a:xfrm>
            <a:off x="6245125" y="3993750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400"/>
              <a:t>사진을 찍어 영어 또는 독일어에서 아라비아어로 텍스트 번역</a:t>
            </a:r>
            <a:endParaRPr sz="1400"/>
          </a:p>
        </p:txBody>
      </p:sp>
      <p:cxnSp>
        <p:nvCxnSpPr>
          <p:cNvPr id="236" name="Google Shape;236;p30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7" name="Google Shape;237;p30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8" name="Google Shape;238;p30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사용자 후기</a:t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1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/>
              <a:t>번역 앱은 제가 프랑스어를 배우는 동기가 됐습니다.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ko" sz="1400"/>
              <a:t>사람 이름, 도시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48" name="Google Shape;248;p31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/>
              <a:t>이 앱을 사용하면 베트남 시골 지역으로의 여행을 자신 있게 계획할 수 있습니다.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ko" sz="1400"/>
              <a:t>사람 이름, 도시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49" name="Google Shape;249;p31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/>
              <a:t>시각 번역은 마법 같아요.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ko" sz="1400"/>
              <a:t>사람 이름, 도시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50" name="Google Shape;250;p3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이 인용은 단지 설명을 위한 것입니다.</a:t>
            </a:r>
            <a:endParaRPr i="1"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7790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3600">
                <a:solidFill>
                  <a:schemeClr val="dk1"/>
                </a:solidFill>
              </a:rPr>
              <a:t>내 아이디어로 남을 사로잡기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ko" sz="1800">
                <a:latin typeface="Lato"/>
                <a:ea typeface="Lato"/>
                <a:cs typeface="Lato"/>
                <a:sym typeface="Lato"/>
              </a:rPr>
              <a:t>베스트셀러 ‘Made To Stick’의 두 저자인 Chip Heath와 Dan Heath와 협력하여 제작된 프레젠테이션입니다. 이 템플릿을 통해 새 </a:t>
            </a:r>
            <a:br>
              <a:rPr b="0" lang="ko" sz="1800">
                <a:latin typeface="Lato"/>
                <a:ea typeface="Lato"/>
                <a:cs typeface="Lato"/>
                <a:sym typeface="Lato"/>
              </a:rPr>
            </a:br>
            <a:r>
              <a:rPr b="0" lang="ko" sz="1800">
                <a:latin typeface="Lato"/>
                <a:ea typeface="Lato"/>
                <a:cs typeface="Lato"/>
                <a:sym typeface="Lato"/>
              </a:rPr>
              <a:t>제품, 서비스 또는 아이디어에 관해 인상 깊은 프레젠테이션을 만들고 발표하는 법을 배울 </a:t>
            </a:r>
            <a:br>
              <a:rPr b="0" lang="ko" sz="1800">
                <a:latin typeface="Lato"/>
                <a:ea typeface="Lato"/>
                <a:cs typeface="Lato"/>
                <a:sym typeface="Lato"/>
              </a:rPr>
            </a:br>
            <a:r>
              <a:rPr b="0" lang="ko" sz="1800">
                <a:latin typeface="Lato"/>
                <a:ea typeface="Lato"/>
                <a:cs typeface="Lato"/>
                <a:sym typeface="Lato"/>
              </a:rPr>
              <a:t>수 있습니다.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Made To Stick'이라는 제목의 책을 세로 방향으로 세워 둔 이미지"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2"/>
          <p:cNvPicPr preferRelativeResize="0"/>
          <p:nvPr/>
        </p:nvPicPr>
        <p:blipFill rotWithShape="1">
          <a:blip r:embed="rId3">
            <a:alphaModFix/>
          </a:blip>
          <a:srcRect b="14093" l="2132" r="6751" t="65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2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외국어를 하시나요? </a:t>
            </a:r>
            <a:br>
              <a:rPr lang="ko"/>
            </a:br>
            <a:r>
              <a:rPr lang="ko"/>
              <a:t>더 나은 Google 번역을 </a:t>
            </a:r>
            <a:br>
              <a:rPr lang="ko"/>
            </a:br>
            <a:r>
              <a:rPr lang="ko"/>
              <a:t>위해 </a:t>
            </a:r>
            <a:r>
              <a:rPr lang="ko">
                <a:solidFill>
                  <a:schemeClr val="accent5"/>
                </a:solidFill>
              </a:rPr>
              <a:t>커뮤니티</a:t>
            </a:r>
            <a:r>
              <a:rPr lang="ko">
                <a:solidFill>
                  <a:srgbClr val="FFFFFF"/>
                </a:solidFill>
              </a:rPr>
              <a:t>에 </a:t>
            </a:r>
            <a:br>
              <a:rPr lang="ko">
                <a:solidFill>
                  <a:srgbClr val="FFFFFF"/>
                </a:solidFill>
              </a:rPr>
            </a:br>
            <a:r>
              <a:rPr lang="ko">
                <a:solidFill>
                  <a:srgbClr val="FFFFFF"/>
                </a:solidFill>
              </a:rPr>
              <a:t>참여해 주세요</a:t>
            </a:r>
            <a:r>
              <a:rPr lang="ko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257" name="Google Shape;257;p32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258" name="Google Shape;258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슬라이드에 메모지를 붙이기 위한 덕트 테이프 조각" id="259" name="Google Shape;259;p32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0" name="Google Shape;260;p3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팁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청중이 방금 배운 정보를 실천에 옮기도록 자극하세요.</a:t>
              </a: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이는 여러분의 아이디어에 따라 앱 다운로드, 조직 가입 </a:t>
              </a:r>
              <a:b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등 무엇이든지 될 수 있습니다.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슬라이드에 메모지를 붙이기 위한 덕트 테이프 조각" id="266" name="Google Shape;266;p3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3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행운을 빕니다!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8" name="Google Shape;268;p33"/>
          <p:cNvSpPr txBox="1"/>
          <p:nvPr>
            <p:ph idx="4294967295" type="body"/>
          </p:nvPr>
        </p:nvSpPr>
        <p:spPr>
          <a:xfrm>
            <a:off x="2855550" y="1377478"/>
            <a:ext cx="3432900" cy="16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여러분의 제품 또는 서비스에 관해 기억에 남는 발표를 하는 데 도움이 되었기를 바랍니다.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다른 유형의 메시지와 관련된 더 많은 (무료) 프레젠테이션 팁을 보려면 다음 웹페이지를 참조하세요.</a:t>
            </a:r>
            <a:br>
              <a:rPr lang="ko" sz="12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heathbrothers.com/presentations</a:t>
            </a:r>
            <a:endParaRPr sz="1200" u="sng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Made To Stick'이라는 제목의 책을 세로 방향으로 세워 둔 이미지" id="269" name="Google Shape;269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76950" y="3083225"/>
            <a:ext cx="1184925" cy="154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3"/>
          <p:cNvSpPr txBox="1"/>
          <p:nvPr/>
        </p:nvSpPr>
        <p:spPr>
          <a:xfrm>
            <a:off x="2855550" y="3495513"/>
            <a:ext cx="21030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여러분의 아이디어로 다른 사람에게 깊은 인상을 주는 방법을 더 확인하려면 도서 ‘Made To Stick’을 확인해 보세요.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슬라이드에 메모지를 붙이기 위한 덕트 테이프 조각" id="86" name="Google Shape;86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</a:t>
            </a:r>
            <a:r>
              <a:rPr b="1" lang="ko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소개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1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의외성, 감성, 단순성 중 </a:t>
            </a:r>
            <a:r>
              <a:rPr b="1" lang="ko" sz="1200">
                <a:latin typeface="Raleway"/>
                <a:ea typeface="Raleway"/>
                <a:cs typeface="Raleway"/>
                <a:sym typeface="Raleway"/>
              </a:rPr>
              <a:t>하나의 방식을 사용하여</a:t>
            </a: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 시작부터 청중의 주의를 사로잡으세요. 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ko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의외성</a:t>
            </a:r>
            <a:br>
              <a:rPr lang="ko" sz="14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새롭거나 특이하거나 놀라운 사실을 강조합니다.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ko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감성</a:t>
            </a:r>
            <a:br>
              <a:rPr lang="ko" sz="14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관심을 가질 이유를 던져 줍니다.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ko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단순성</a:t>
            </a:r>
            <a:br>
              <a:rPr lang="ko" sz="14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발표할 내용에 관해 단순하고 통일된 메시지를 전달합니다.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5"/>
                </a:solidFill>
              </a:rPr>
              <a:t>세상의 모든 사람과</a:t>
            </a:r>
            <a:r>
              <a:rPr lang="ko">
                <a:solidFill>
                  <a:schemeClr val="accent5"/>
                </a:solidFill>
              </a:rPr>
              <a:t> </a:t>
            </a:r>
            <a:br>
              <a:rPr lang="ko">
                <a:solidFill>
                  <a:schemeClr val="accent5"/>
                </a:solidFill>
              </a:rPr>
            </a:br>
            <a:r>
              <a:rPr lang="ko">
                <a:solidFill>
                  <a:schemeClr val="accent5"/>
                </a:solidFill>
              </a:rPr>
              <a:t>소통하려면</a:t>
            </a:r>
            <a:r>
              <a:rPr lang="ko"/>
              <a:t> </a:t>
            </a:r>
            <a:r>
              <a:rPr lang="ko">
                <a:solidFill>
                  <a:srgbClr val="FFFFFF"/>
                </a:solidFill>
              </a:rPr>
              <a:t>얼마나 </a:t>
            </a:r>
            <a:br>
              <a:rPr lang="ko">
                <a:solidFill>
                  <a:srgbClr val="FFFFFF"/>
                </a:solidFill>
              </a:rPr>
            </a:br>
            <a:r>
              <a:rPr lang="ko">
                <a:solidFill>
                  <a:srgbClr val="FFFFFF"/>
                </a:solidFill>
              </a:rPr>
              <a:t>많은 언어를 알아야 </a:t>
            </a:r>
            <a:br>
              <a:rPr lang="ko">
                <a:solidFill>
                  <a:srgbClr val="FFFFFF"/>
                </a:solidFill>
              </a:rPr>
            </a:br>
            <a:r>
              <a:rPr lang="ko">
                <a:solidFill>
                  <a:srgbClr val="FFFFFF"/>
                </a:solidFill>
              </a:rPr>
              <a:t>할까요?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94" name="Google Shape;94;p16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95" name="Google Shape;95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슬라이드에 메모지를 붙이기 위한 덕트 테이프 조각" id="96" name="Google Shape;96;p16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" name="Google Shape;97;p16"/>
            <p:cNvSpPr txBox="1"/>
            <p:nvPr/>
          </p:nvSpPr>
          <p:spPr>
            <a:xfrm>
              <a:off x="6944813" y="684234"/>
              <a:ext cx="19917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ko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팁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이 예시는</a:t>
              </a: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  <a:r>
                <a:rPr b="1"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의외성</a:t>
              </a: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으로 시작합니다.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청중은 숫자를 떠올리려고 하겠지만, 우리는 다음 슬라이드에서 청중에게 놀라움을 선사할 것입니다.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5"/>
                </a:solidFill>
              </a:rPr>
              <a:t>단 하나입니다!</a:t>
            </a:r>
            <a:r>
              <a:rPr lang="ko"/>
              <a:t> </a:t>
            </a:r>
            <a:r>
              <a:rPr lang="ko"/>
              <a:t>자신의 </a:t>
            </a:r>
            <a:br>
              <a:rPr lang="ko"/>
            </a:br>
            <a:r>
              <a:rPr lang="ko"/>
              <a:t>언어 말이죠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ko" sz="2400"/>
              <a:t>(스마트폰의 도움이 조금 필요하지만요)</a:t>
            </a:r>
            <a:endParaRPr b="0" sz="2400"/>
          </a:p>
        </p:txBody>
      </p:sp>
      <p:grpSp>
        <p:nvGrpSpPr>
          <p:cNvPr id="103" name="Google Shape;103;p17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04" name="Google Shape;104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슬라이드에 메모지를 붙이기 위한 덕트 테이프 조각" id="105" name="Google Shape;105;p17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1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ko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팁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기억하세요. 당연해 보이는 사실을 소개하는 것에서 그치면 사람들의 관심을 얻지 못할 것입니다.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주제와 관련한 예상 밖의 사실을 강조하세요.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ko" sz="2400">
                <a:solidFill>
                  <a:schemeClr val="dk2"/>
                </a:solidFill>
              </a:rPr>
              <a:t>Google 번역 앱은 독일어, 일본어부터 체코어, 줄루어까지 최대</a:t>
            </a:r>
            <a:r>
              <a:rPr b="0" lang="ko" sz="2400">
                <a:solidFill>
                  <a:schemeClr val="dk2"/>
                </a:solidFill>
              </a:rPr>
              <a:t> </a:t>
            </a:r>
            <a:r>
              <a:rPr lang="ko"/>
              <a:t>90가지 언어</a:t>
            </a:r>
            <a:r>
              <a:rPr lang="ko" sz="2400"/>
              <a:t> </a:t>
            </a:r>
            <a:r>
              <a:rPr b="0" lang="ko" sz="2400">
                <a:solidFill>
                  <a:schemeClr val="dk2"/>
                </a:solidFill>
              </a:rPr>
              <a:t>로 여러분의 말을 번역해 줍니다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 b="0" l="0" r="39660" t="0"/>
          <a:stretch/>
        </p:blipFill>
        <p:spPr>
          <a:xfrm>
            <a:off x="4488725" y="0"/>
            <a:ext cx="465527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14" name="Google Shape;114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슬라이드에 메모지를 붙이기 위한 덕트 테이프 조각" id="115" name="Google Shape;115;p18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" name="Google Shape;116;p1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ko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팁</a:t>
              </a:r>
              <a:endPara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핵심을 전달하는 것을 프레젠테이션의 마지막까지 미루지 마세요.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제품 또는 아이디어(이 예에서는 번역 앱)를 처음부터 밝히세요.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슬라이드에 메모지를 붙이기 위한 덕트 테이프 조각" id="122" name="Google Shape;122;p1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예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4" name="Google Shape;124;p19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이 섹션의 마지막에 청중은 다음과 같은 내용을 시각화할 수 있어야 합니다.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ko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무엇을</a:t>
            </a:r>
            <a:br>
              <a:rPr lang="ko" sz="12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여러분의 해결 방법으로 어떤 골칫거리를 해결할 수 있나요?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ko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누가</a:t>
            </a:r>
            <a:br>
              <a:rPr lang="ko" sz="1400">
                <a:latin typeface="Raleway"/>
                <a:ea typeface="Raleway"/>
                <a:cs typeface="Raleway"/>
                <a:sym typeface="Raleway"/>
              </a:rPr>
            </a:br>
            <a:r>
              <a:rPr lang="ko" sz="1200">
                <a:latin typeface="Raleway"/>
                <a:ea typeface="Raleway"/>
                <a:cs typeface="Raleway"/>
                <a:sym typeface="Raleway"/>
              </a:rPr>
              <a:t>여러분의 해결 방법을 통해 혜택을 얻을 수 있는 사람을 구체적으로 보여 주세요.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29" name="Google Shape;129;p20"/>
          <p:cNvPicPr preferRelativeResize="0"/>
          <p:nvPr/>
        </p:nvPicPr>
        <p:blipFill rotWithShape="1">
          <a:blip r:embed="rId3">
            <a:alphaModFix/>
          </a:blip>
          <a:srcRect b="0" l="26143" r="26148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dk1"/>
                </a:solidFill>
              </a:rPr>
              <a:t>알베르토를 </a:t>
            </a:r>
            <a:br>
              <a:rPr b="1" lang="ko" sz="3000">
                <a:solidFill>
                  <a:schemeClr val="dk1"/>
                </a:solidFill>
              </a:rPr>
            </a:br>
            <a:r>
              <a:rPr b="1" lang="ko" sz="3000">
                <a:solidFill>
                  <a:schemeClr val="dk1"/>
                </a:solidFill>
              </a:rPr>
              <a:t>만나 보세요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000000"/>
                </a:solidFill>
              </a:rPr>
              <a:t>알베르토는 최근 스페인에서 북아일랜드의 작은 마을로 이사했습니다.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ko" sz="1800"/>
              <a:t>알베르토는 축구를 좋아하지만, 코치 또는 팀 동료와 이야기할 방법이 없는 것을 안타까워했습니다.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31" name="Google Shape;131;p20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32" name="Google Shape;132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슬라이드에 메모지를 붙이기 위한 덕트 테이프 조각" id="133" name="Google Shape;133;p20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Google Shape;134;p20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ko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팁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가능하면 한 사람의 </a:t>
              </a:r>
              <a:r>
                <a:rPr b="1"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이야기</a:t>
              </a: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를 통해 문제점을 청중에게 소개하세요.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dk1"/>
                </a:solidFill>
              </a:rPr>
              <a:t>마르코스를 </a:t>
            </a:r>
            <a:br>
              <a:rPr b="1" lang="ko" sz="3000">
                <a:solidFill>
                  <a:schemeClr val="dk1"/>
                </a:solidFill>
              </a:rPr>
            </a:br>
            <a:r>
              <a:rPr b="1" lang="ko" sz="3000">
                <a:solidFill>
                  <a:schemeClr val="dk1"/>
                </a:solidFill>
              </a:rPr>
              <a:t>만나 보세요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800"/>
              <a:t>마르코스는 최근에 파리 루브르 박물관 근처에 카메라 가게를 열었습니다.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800"/>
              <a:t>관광객이 대부분인 가게 손님은 </a:t>
            </a:r>
            <a:br>
              <a:rPr lang="ko" sz="1800"/>
            </a:br>
            <a:r>
              <a:rPr lang="ko" sz="1800"/>
              <a:t>다양한 언어를 구사하기 때문에 </a:t>
            </a:r>
            <a:br>
              <a:rPr lang="ko" sz="1800"/>
            </a:br>
            <a:r>
              <a:rPr lang="ko" sz="1800"/>
              <a:t>간단한 거래조차도 쉽지 않습니다.</a:t>
            </a:r>
            <a:endParaRPr sz="1800"/>
          </a:p>
        </p:txBody>
      </p:sp>
      <p:pic>
        <p:nvPicPr>
          <p:cNvPr id="140" name="Google Shape;140;p21"/>
          <p:cNvPicPr preferRelativeResize="0"/>
          <p:nvPr/>
        </p:nvPicPr>
        <p:blipFill rotWithShape="1">
          <a:blip r:embed="rId3">
            <a:alphaModFix/>
          </a:blip>
          <a:srcRect b="20862" l="1729" r="0" t="6746"/>
          <a:stretch/>
        </p:blipFill>
        <p:spPr>
          <a:xfrm>
            <a:off x="4488725" y="0"/>
            <a:ext cx="4655272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" name="Google Shape;141;p21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42" name="Google Shape;142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슬라이드에 메모지를 붙이기 위한 덕트 테이프 조각" id="143" name="Google Shape;143;p21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4" name="Google Shape;144;p21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팁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ko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아이디어의 폭이 넓어 하나의 예로 충분하지 않을 때는 여러 가지 예를 드세요.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45" name="Google Shape;145;p2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이 이야기는 단지 설명을 위한 것입니다.</a:t>
            </a:r>
            <a:endParaRPr i="1"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